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22"/>
  </p:notesMasterIdLst>
  <p:handoutMasterIdLst>
    <p:handoutMasterId r:id="rId23"/>
  </p:handoutMasterIdLst>
  <p:sldIdLst>
    <p:sldId id="284" r:id="rId2"/>
    <p:sldId id="269" r:id="rId3"/>
    <p:sldId id="258" r:id="rId4"/>
    <p:sldId id="260" r:id="rId5"/>
    <p:sldId id="261" r:id="rId6"/>
    <p:sldId id="262" r:id="rId7"/>
    <p:sldId id="263" r:id="rId8"/>
    <p:sldId id="266" r:id="rId9"/>
    <p:sldId id="267" r:id="rId10"/>
    <p:sldId id="271" r:id="rId11"/>
    <p:sldId id="277" r:id="rId12"/>
    <p:sldId id="278" r:id="rId13"/>
    <p:sldId id="281" r:id="rId14"/>
    <p:sldId id="282" r:id="rId15"/>
    <p:sldId id="283" r:id="rId16"/>
    <p:sldId id="286" r:id="rId17"/>
    <p:sldId id="287" r:id="rId18"/>
    <p:sldId id="273" r:id="rId19"/>
    <p:sldId id="285" r:id="rId20"/>
    <p:sldId id="275" r:id="rId21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88" d="100"/>
          <a:sy n="88" d="100"/>
        </p:scale>
        <p:origin x="-600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9" Type="http://schemas.openxmlformats.org/officeDocument/2006/relationships/slide" Target="slides/slide8.xml"/><Relationship Id="rId20" Type="http://schemas.openxmlformats.org/officeDocument/2006/relationships/slide" Target="slides/slide19.xml"/><Relationship Id="rId21" Type="http://schemas.openxmlformats.org/officeDocument/2006/relationships/slide" Target="slides/slide20.xml"/><Relationship Id="rId22" Type="http://schemas.openxmlformats.org/officeDocument/2006/relationships/notesMaster" Target="notesMasters/notesMaster1.xml"/><Relationship Id="rId23" Type="http://schemas.openxmlformats.org/officeDocument/2006/relationships/handoutMaster" Target="handoutMasters/handoutMaster1.xml"/><Relationship Id="rId24" Type="http://schemas.openxmlformats.org/officeDocument/2006/relationships/printerSettings" Target="printerSettings/printerSettings1.bin"/><Relationship Id="rId25" Type="http://schemas.openxmlformats.org/officeDocument/2006/relationships/presProps" Target="presProps.xml"/><Relationship Id="rId26" Type="http://schemas.openxmlformats.org/officeDocument/2006/relationships/viewProps" Target="viewProps.xml"/><Relationship Id="rId27" Type="http://schemas.openxmlformats.org/officeDocument/2006/relationships/theme" Target="theme/theme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1" Type="http://schemas.openxmlformats.org/officeDocument/2006/relationships/slide" Target="slides/slide10.xml"/><Relationship Id="rId12" Type="http://schemas.openxmlformats.org/officeDocument/2006/relationships/slide" Target="slides/slide11.xml"/><Relationship Id="rId13" Type="http://schemas.openxmlformats.org/officeDocument/2006/relationships/slide" Target="slides/slide12.xml"/><Relationship Id="rId14" Type="http://schemas.openxmlformats.org/officeDocument/2006/relationships/slide" Target="slides/slide13.xml"/><Relationship Id="rId15" Type="http://schemas.openxmlformats.org/officeDocument/2006/relationships/slide" Target="slides/slide14.xml"/><Relationship Id="rId16" Type="http://schemas.openxmlformats.org/officeDocument/2006/relationships/slide" Target="slides/slide15.xml"/><Relationship Id="rId17" Type="http://schemas.openxmlformats.org/officeDocument/2006/relationships/slide" Target="slides/slide16.xml"/><Relationship Id="rId18" Type="http://schemas.openxmlformats.org/officeDocument/2006/relationships/slide" Target="slides/slide17.xml"/><Relationship Id="rId19" Type="http://schemas.openxmlformats.org/officeDocument/2006/relationships/slide" Target="slides/slide18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slide" Target="slides/slide7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quarter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A2EB74E7-DEAF-4E4A-B8DB-5D67059914CC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2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3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721BE6AE-4C31-8244-8522-21935370FCEB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869079319"/>
      </p:ext>
    </p:extLst>
  </p:cSld>
  <p:clrMap bg1="lt1" tx1="dk1" bg2="lt2" tx2="dk2" accent1="accent1" accent2="accent2" accent3="accent3" accent4="accent4" accent5="accent5" accent6="accent6" hlink="hlink" folHlink="folHlink"/>
  <p:hf hdr="0" ftr="0" dt="0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7FB4CB8-FA82-C24D-B06B-6FC844B9FCDF}" type="datetimeFigureOut">
              <a:rPr lang="en-US" smtClean="0"/>
              <a:t>24/04/2013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74D8FC8-9DB3-8A4A-9670-5BFE3A90036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03766373"/>
      </p:ext>
    </p:extLst>
  </p:cSld>
  <p:clrMap bg1="lt1" tx1="dk1" bg2="lt2" tx2="dk2" accent1="accent1" accent2="accent2" accent3="accent3" accent4="accent4" accent5="accent5" accent6="accent6" hlink="hlink" folHlink="folHlink"/>
  <p:hf hdr="0" ftr="0" dt="0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GB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5818759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3919747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4895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4428297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13000721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2347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0990806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7822530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7831536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5949037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GB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1250290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GB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GB" smtClean="0"/>
              <a:t>Click to edit Master text styles</a:t>
            </a:r>
          </a:p>
          <a:p>
            <a:pPr lvl="1"/>
            <a:r>
              <a:rPr lang="en-GB" smtClean="0"/>
              <a:t>Second level</a:t>
            </a:r>
          </a:p>
          <a:p>
            <a:pPr lvl="2"/>
            <a:r>
              <a:rPr lang="en-GB" smtClean="0"/>
              <a:t>Third level</a:t>
            </a:r>
          </a:p>
          <a:p>
            <a:pPr lvl="3"/>
            <a:r>
              <a:rPr lang="en-GB" smtClean="0"/>
              <a:t>Fourth level</a:t>
            </a:r>
          </a:p>
          <a:p>
            <a:pPr lvl="4"/>
            <a:r>
              <a:rPr lang="en-GB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A246ACC-D2D7-9B49-A41D-78FCBB6704AD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68148496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hf sldNum="0" hdr="0" ftr="0"/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jpg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jpg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Online patient records –</a:t>
            </a:r>
            <a:br>
              <a:rPr lang="en-US" dirty="0" smtClean="0"/>
            </a:br>
            <a:r>
              <a:rPr lang="en-US" dirty="0" smtClean="0"/>
              <a:t>safety and privacy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Ross Anderson</a:t>
            </a:r>
          </a:p>
          <a:p>
            <a:r>
              <a:rPr lang="en-US" dirty="0" smtClean="0"/>
              <a:t>Cambridge University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799954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Advocating </a:t>
            </a:r>
            <a:r>
              <a:rPr lang="en-US" dirty="0" err="1" smtClean="0">
                <a:cs typeface="+mj-cs"/>
              </a:rPr>
              <a:t>anonymisation</a:t>
            </a:r>
            <a:endParaRPr lang="en-US" dirty="0" smtClean="0">
              <a:cs typeface="+mj-cs"/>
            </a:endParaRPr>
          </a:p>
        </p:txBody>
      </p:sp>
      <p:pic>
        <p:nvPicPr>
          <p:cNvPr id="4" name="Content Placeholder 3" descr="ddddd_1733885c.jpg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9130" r="-9130"/>
          <a:stretch>
            <a:fillRect/>
          </a:stretch>
        </p:blipFill>
        <p:spPr>
          <a:xfrm>
            <a:off x="611188" y="1916113"/>
            <a:ext cx="7772400" cy="4114800"/>
          </a:xfrm>
        </p:spPr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4290954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830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Inference Control</a:t>
            </a:r>
          </a:p>
        </p:txBody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Also known as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security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 or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statistical disclosure control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Started about 1980 with US census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/>
              <a:t>Before then</a:t>
            </a:r>
            <a:r>
              <a:rPr lang="en-US" sz="2800" dirty="0" smtClean="0">
                <a:cs typeface="+mn-cs"/>
              </a:rPr>
              <a:t> only totals &amp; samples had been published, e.g. population and income per ward, plus one record out of 1000 with identifiers removed manually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Move to online database system changed the game 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Dorothy Denning bet her boss at the US census that she could work out his salary – and won!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436487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mtClean="0">
                <a:cs typeface="+mj-cs"/>
              </a:rPr>
              <a:t>Inference Control (2)</a:t>
            </a:r>
          </a:p>
        </p:txBody>
      </p:sp>
      <p:sp>
        <p:nvSpPr>
          <p:cNvPr id="9933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Query set size controls are very common. E.g. in New Zealand a medical-records query must be answered from at least six records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Problem: tracker attacks. Find a set of queries that reveal the target. </a:t>
            </a:r>
            <a:r>
              <a:rPr lang="en-US" sz="2800" dirty="0" err="1" smtClean="0">
                <a:cs typeface="+mn-cs"/>
              </a:rPr>
              <a:t>E.g</a:t>
            </a:r>
            <a:r>
              <a:rPr lang="en-US" sz="2800" dirty="0" smtClean="0">
                <a:cs typeface="+mn-cs"/>
              </a:rPr>
              <a:t> for our female prof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s salary</a:t>
            </a:r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lvl="1" eaLnBrk="1" hangingPunct="1">
              <a:lnSpc>
                <a:spcPct val="90000"/>
              </a:lnSpc>
              <a:defRPr/>
            </a:pPr>
            <a:r>
              <a:rPr lang="en-GB" sz="2400" dirty="0" smtClean="0">
                <a:latin typeface="Arial"/>
              </a:rPr>
              <a:t>‘</a:t>
            </a:r>
            <a:r>
              <a:rPr lang="en-US" sz="2400" dirty="0" smtClean="0"/>
              <a:t>Average salary male professors</a:t>
            </a:r>
            <a:r>
              <a:rPr lang="en-GB" sz="2400" dirty="0" smtClean="0">
                <a:latin typeface="Arial"/>
              </a:rPr>
              <a:t>’</a:t>
            </a:r>
            <a:endParaRPr lang="en-US" sz="2400" dirty="0" smtClean="0"/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Or even these figures for all </a:t>
            </a: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non-professors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r>
              <a:rPr lang="en-US" sz="2800" dirty="0" smtClean="0">
                <a:cs typeface="+mn-cs"/>
              </a:rPr>
              <a:t>!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On reasonable assumptions, trackers exist for almost all sensitive statistics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90499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0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(3)</a:t>
            </a:r>
          </a:p>
        </p:txBody>
      </p:sp>
      <p:sp>
        <p:nvSpPr>
          <p:cNvPr id="10240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801725"/>
            <a:ext cx="7772400" cy="1551075"/>
          </a:xfrm>
        </p:spPr>
        <p:txBody>
          <a:bodyPr/>
          <a:lstStyle/>
          <a:p>
            <a:pPr>
              <a:defRPr/>
            </a:pPr>
            <a:r>
              <a:rPr lang="en-US" sz="2400" dirty="0" smtClean="0">
                <a:cs typeface="+mn-cs"/>
              </a:rPr>
              <a:t>Contextual knowledge is really hard to deal with! For example in the</a:t>
            </a:r>
            <a:r>
              <a:rPr lang="en-US" sz="2400" dirty="0" smtClean="0"/>
              <a:t> </a:t>
            </a:r>
            <a:r>
              <a:rPr lang="en-US" sz="2400" dirty="0"/>
              <a:t>key UK law </a:t>
            </a:r>
            <a:r>
              <a:rPr lang="en-US" sz="2400" dirty="0" smtClean="0"/>
              <a:t>case,</a:t>
            </a:r>
            <a:r>
              <a:rPr lang="en-US" sz="2400" dirty="0" smtClean="0">
                <a:cs typeface="+mn-cs"/>
              </a:rPr>
              <a:t> Source Informatics (</a:t>
            </a:r>
            <a:r>
              <a:rPr lang="en-US" sz="2400" dirty="0" err="1" smtClean="0">
                <a:cs typeface="+mn-cs"/>
              </a:rPr>
              <a:t>sanitised</a:t>
            </a:r>
            <a:r>
              <a:rPr lang="en-US" sz="2400" dirty="0" smtClean="0">
                <a:cs typeface="+mn-cs"/>
              </a:rPr>
              <a:t> prescribing data):</a:t>
            </a:r>
            <a:endParaRPr lang="en-US" dirty="0" smtClean="0">
              <a:cs typeface="+mn-cs"/>
            </a:endParaRPr>
          </a:p>
        </p:txBody>
      </p:sp>
      <p:graphicFrame>
        <p:nvGraphicFramePr>
          <p:cNvPr id="102454" name="Group 54"/>
          <p:cNvGraphicFramePr>
            <a:graphicFrameLocks noGrp="1"/>
          </p:cNvGraphicFramePr>
          <p:nvPr/>
        </p:nvGraphicFramePr>
        <p:xfrm>
          <a:off x="1143000" y="3505200"/>
          <a:ext cx="6934200" cy="2438400"/>
        </p:xfrm>
        <a:graphic>
          <a:graphicData uri="http://schemas.openxmlformats.org/drawingml/2006/table">
            <a:tbl>
              <a:tblPr/>
              <a:tblGrid>
                <a:gridCol w="1676400"/>
                <a:gridCol w="1371600"/>
                <a:gridCol w="1295400"/>
                <a:gridCol w="1295400"/>
                <a:gridCol w="1295400"/>
              </a:tblGrid>
              <a:tr h="6286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endParaRPr kumimoji="0" lang="en-US" sz="2800" b="0" i="0" u="none" strike="noStrike" cap="none" normalizeH="0" baseline="0">
                        <a:ln>
                          <a:noFill/>
                        </a:ln>
                        <a:solidFill>
                          <a:schemeClr val="tx1"/>
                        </a:solidFill>
                        <a:effectLst/>
                        <a:latin typeface="Times" charset="0"/>
                        <a:ea typeface="ＭＳ Ｐゴシック" charset="0"/>
                      </a:endParaRP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2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Week 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59055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1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21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19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2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20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14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 3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25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  <a:tr h="609600"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Doctor 3</a:t>
                      </a:r>
                    </a:p>
                  </a:txBody>
                  <a:tcPr horzOverflow="overflow">
                    <a:lnL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18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26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base" latinLnBrk="0" hangingPunct="1">
                        <a:lnSpc>
                          <a:spcPct val="100000"/>
                        </a:lnSpc>
                        <a:spcBef>
                          <a:spcPct val="20000"/>
                        </a:spcBef>
                        <a:spcAft>
                          <a:spcPct val="0"/>
                        </a:spcAft>
                        <a:buClrTx/>
                        <a:buSzTx/>
                        <a:buFontTx/>
                        <a:buNone/>
                        <a:tabLst/>
                      </a:pPr>
                      <a:r>
                        <a:rPr kumimoji="0" lang="en-US" sz="2800" b="0" i="0" u="none" strike="noStrike" cap="none" normalizeH="0" baseline="0">
                          <a:ln>
                            <a:noFill/>
                          </a:ln>
                          <a:solidFill>
                            <a:schemeClr val="tx1"/>
                          </a:solidFill>
                          <a:effectLst/>
                          <a:latin typeface="Times" charset="0"/>
                          <a:ea typeface="ＭＳ Ｐゴシック" charset="0"/>
                        </a:rPr>
                        <a:t>     17</a:t>
                      </a:r>
                    </a:p>
                  </a:txBody>
                  <a:tcPr horzOverflow="overflow">
                    <a:lnL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12700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28575" cap="flat" cmpd="sng" algn="ctr">
                      <a:solidFill>
                        <a:schemeClr val="tx1"/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>
                      <a:noFill/>
                    </a:lnTlToBr>
                    <a:lnBlToTr>
                      <a:noFill/>
                    </a:lnBlToTr>
                    <a:noFill/>
                  </a:tcPr>
                </a:tc>
              </a:tr>
            </a:tbl>
          </a:graphicData>
        </a:graphic>
      </p:graphicFrame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90191611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(4)</a:t>
            </a:r>
          </a:p>
        </p:txBody>
      </p:sp>
      <p:sp>
        <p:nvSpPr>
          <p:cNvPr id="10342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Perturbation – add random noise (e.g. to mask small values)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Trimming – to remove outliers (the one HIV positive patient in </a:t>
            </a:r>
            <a:r>
              <a:rPr lang="en-US" sz="2800" dirty="0" err="1" smtClean="0">
                <a:cs typeface="+mn-cs"/>
              </a:rPr>
              <a:t>Chichester</a:t>
            </a:r>
            <a:r>
              <a:rPr lang="en-US" sz="2800" dirty="0" smtClean="0">
                <a:cs typeface="+mn-cs"/>
              </a:rPr>
              <a:t> in 1995)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We can also use different scales: practice figures for coronary artery disease, national figures for liver transplants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Random sampling – answer each query with respect to a subset of records, maybe chosen by hashing the query with a secret key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9357022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45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Inference Control (5)</a:t>
            </a:r>
          </a:p>
        </p:txBody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685800" y="1529612"/>
            <a:ext cx="7772400" cy="4794988"/>
          </a:xfrm>
        </p:spPr>
        <p:txBody>
          <a:bodyPr/>
          <a:lstStyle/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Modern theory: differential privacy (pessimistic)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Practical problem in medical databases: context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GB" sz="2800" dirty="0" smtClean="0">
                <a:latin typeface="Arial"/>
                <a:cs typeface="+mn-cs"/>
              </a:rPr>
              <a:t>‘</a:t>
            </a:r>
            <a:r>
              <a:rPr lang="en-US" sz="2800" dirty="0" smtClean="0">
                <a:cs typeface="+mn-cs"/>
              </a:rPr>
              <a:t>Show me all 42-yo women with 9-yo daughters where both have psoriasis</a:t>
            </a:r>
            <a:r>
              <a:rPr lang="en-GB" sz="2800" dirty="0" smtClean="0">
                <a:latin typeface="Arial"/>
                <a:cs typeface="+mn-cs"/>
              </a:rPr>
              <a:t>’</a:t>
            </a:r>
            <a:endParaRPr lang="en-US" sz="2800" dirty="0" smtClean="0">
              <a:cs typeface="+mn-cs"/>
            </a:endParaRP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If you link episodes into longitudinal records, most patients can be re-identified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Add demographic, family data: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Active attacks: worse still (Iceland example)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Social-network stuff: worse still</a:t>
            </a:r>
          </a:p>
          <a:p>
            <a:pPr eaLnBrk="1" hangingPunct="1">
              <a:lnSpc>
                <a:spcPct val="90000"/>
              </a:lnSpc>
              <a:defRPr/>
            </a:pPr>
            <a:r>
              <a:rPr lang="en-US" sz="2800" dirty="0" smtClean="0">
                <a:cs typeface="+mn-cs"/>
              </a:rPr>
              <a:t>Paul Ohm’s paper has alerted lawyers at last!</a:t>
            </a:r>
          </a:p>
        </p:txBody>
      </p:sp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43066566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Next problem – rogue officials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Cameron promised our records would be </a:t>
            </a:r>
            <a:r>
              <a:rPr lang="en-US" dirty="0" err="1" smtClean="0"/>
              <a:t>anonymised</a:t>
            </a:r>
            <a:r>
              <a:rPr lang="en-US" dirty="0" smtClean="0"/>
              <a:t>, and we’d have an opt out</a:t>
            </a:r>
          </a:p>
          <a:p>
            <a:r>
              <a:rPr lang="en-US" dirty="0" smtClean="0"/>
              <a:t>The opt-out is like Facebook: the defaults are wrong, the privacy mechanisms are obscure, and they get changed whenever a lot of people learn to use them</a:t>
            </a:r>
          </a:p>
          <a:p>
            <a:r>
              <a:rPr lang="en-US" dirty="0" smtClean="0"/>
              <a:t>Should not Kelsey follow Cameron’s stated policy of allowing an opt-out?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31877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Transparency</a:t>
            </a:r>
          </a:p>
        </p:txBody>
      </p:sp>
      <p:pic>
        <p:nvPicPr>
          <p:cNvPr id="6" name="Content Placeholder 5" descr="AoNi6t8CMAAn_3b.jpg"/>
          <p:cNvPicPr>
            <a:picLocks noGrp="1" noChangeAspect="1"/>
          </p:cNvPicPr>
          <p:nvPr>
            <p:ph idx="1"/>
          </p:nvPr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-169" t="15378" r="169" b="45080"/>
          <a:stretch/>
        </p:blipFill>
        <p:spPr/>
      </p:pic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17630481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dirty="0" smtClean="0">
                <a:cs typeface="+mj-cs"/>
              </a:rPr>
              <a:t>The Coming Policy Tussle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UK Data Protection Act 1998 failed to incorporate recital 26 of the Directive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Definition of ‘personal data’ was too narrow</a:t>
            </a:r>
          </a:p>
          <a:p>
            <a:pPr lvl="1">
              <a:defRPr/>
            </a:pPr>
            <a:r>
              <a:rPr lang="en-US" sz="2400" dirty="0" smtClean="0">
                <a:cs typeface="+mn-cs"/>
              </a:rPr>
              <a:t>Created loophole for UK firms, government departments to use ‘pseudo </a:t>
            </a:r>
            <a:r>
              <a:rPr lang="en-US" sz="2400" dirty="0" err="1" smtClean="0">
                <a:cs typeface="+mn-cs"/>
              </a:rPr>
              <a:t>anonymised</a:t>
            </a:r>
            <a:r>
              <a:rPr lang="en-US" sz="2400" dirty="0" smtClean="0">
                <a:cs typeface="+mn-cs"/>
              </a:rPr>
              <a:t>’ data</a:t>
            </a:r>
          </a:p>
          <a:p>
            <a:pPr eaLnBrk="1" hangingPunct="1">
              <a:defRPr/>
            </a:pPr>
            <a:r>
              <a:rPr lang="en-US" sz="2800" dirty="0" smtClean="0"/>
              <a:t>We hoped the</a:t>
            </a:r>
            <a:r>
              <a:rPr lang="en-US" sz="2800" dirty="0" smtClean="0">
                <a:cs typeface="+mn-cs"/>
              </a:rPr>
              <a:t> new DP Regulation would fix this</a:t>
            </a:r>
          </a:p>
          <a:p>
            <a:pPr eaLnBrk="1" hangingPunct="1">
              <a:defRPr/>
            </a:pPr>
            <a:r>
              <a:rPr lang="en-US" sz="2800" dirty="0" smtClean="0">
                <a:cs typeface="+mn-cs"/>
              </a:rPr>
              <a:t>But medical researchers, drug companies </a:t>
            </a:r>
            <a:r>
              <a:rPr lang="en-US" sz="2800" dirty="0" smtClean="0"/>
              <a:t>put down amendments to </a:t>
            </a:r>
            <a:r>
              <a:rPr lang="en-US" sz="2800" dirty="0" smtClean="0">
                <a:cs typeface="+mn-cs"/>
              </a:rPr>
              <a:t>sections </a:t>
            </a:r>
            <a:r>
              <a:rPr lang="en-US" sz="2800" dirty="0" smtClean="0">
                <a:cs typeface="+mn-cs"/>
              </a:rPr>
              <a:t>81, 83 in draft DP regulation</a:t>
            </a:r>
          </a:p>
          <a:p>
            <a:pPr eaLnBrk="1" hangingPunct="1">
              <a:defRPr/>
            </a:pPr>
            <a:r>
              <a:rPr lang="en-US" sz="2800" dirty="0" smtClean="0"/>
              <a:t>Will</a:t>
            </a:r>
            <a:r>
              <a:rPr lang="en-US" sz="2800" dirty="0" smtClean="0"/>
              <a:t> Europe move </a:t>
            </a:r>
            <a:r>
              <a:rPr lang="en-US" sz="2800" dirty="0" smtClean="0"/>
              <a:t>to the UK free-for-</a:t>
            </a:r>
            <a:r>
              <a:rPr lang="en-US" sz="2800" dirty="0" smtClean="0"/>
              <a:t>all?</a:t>
            </a:r>
            <a:endParaRPr lang="en-US" sz="2800" dirty="0" smtClean="0">
              <a:cs typeface="+mn-cs"/>
            </a:endParaRP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4094830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Problems building in Europe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Data Protection Regulation currently making its way through the </a:t>
            </a:r>
            <a:r>
              <a:rPr lang="en-US" dirty="0" err="1" smtClean="0"/>
              <a:t>Europarl</a:t>
            </a:r>
            <a:endParaRPr lang="en-US" dirty="0" smtClean="0"/>
          </a:p>
          <a:p>
            <a:r>
              <a:rPr lang="en-US" dirty="0"/>
              <a:t>A</a:t>
            </a:r>
            <a:r>
              <a:rPr lang="en-US" dirty="0" smtClean="0"/>
              <a:t>ttempt to exempt medical data (art 81, 83)</a:t>
            </a:r>
          </a:p>
          <a:p>
            <a:r>
              <a:rPr lang="en-US" dirty="0" smtClean="0"/>
              <a:t>You’ll be deemed to consent to secondary use and forbidden to opt out retrospectively, or even claim that consent was coerced</a:t>
            </a:r>
          </a:p>
          <a:p>
            <a:r>
              <a:rPr lang="en-US" dirty="0" smtClean="0"/>
              <a:t>Amendments came from NHS confederation, COCIR, </a:t>
            </a:r>
            <a:r>
              <a:rPr lang="en-US" dirty="0" err="1" smtClean="0"/>
              <a:t>Wellcome</a:t>
            </a:r>
            <a:r>
              <a:rPr lang="en-US" dirty="0" smtClean="0"/>
              <a:t> Trust</a:t>
            </a:r>
          </a:p>
          <a:p>
            <a:r>
              <a:rPr lang="en-US" dirty="0" smtClean="0"/>
              <a:t>Introduced by the Baroness Sarah </a:t>
            </a:r>
            <a:r>
              <a:rPr lang="en-US" dirty="0" err="1" smtClean="0"/>
              <a:t>Ludford</a:t>
            </a:r>
            <a:r>
              <a:rPr lang="en-US" dirty="0" smtClean="0"/>
              <a:t> MEP (Vice-President of LGBT+ Lib Dems)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 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8382287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Synopsis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Health privacy is everywhere under threat with </a:t>
            </a:r>
            <a:r>
              <a:rPr lang="en-US" dirty="0"/>
              <a:t>tussles in one country after </a:t>
            </a:r>
            <a:r>
              <a:rPr lang="en-US" dirty="0" smtClean="0"/>
              <a:t>another</a:t>
            </a:r>
            <a:endParaRPr lang="en-US" dirty="0"/>
          </a:p>
          <a:p>
            <a:r>
              <a:rPr lang="en-US" dirty="0" smtClean="0"/>
              <a:t>Everyone from drug companies to insurers want access to masses of personal data</a:t>
            </a:r>
          </a:p>
          <a:p>
            <a:r>
              <a:rPr lang="en-US" dirty="0" smtClean="0"/>
              <a:t>Nonconsensual access to health data is currently against European law</a:t>
            </a:r>
          </a:p>
          <a:p>
            <a:r>
              <a:rPr lang="en-US" dirty="0" smtClean="0"/>
              <a:t>But: the </a:t>
            </a:r>
            <a:r>
              <a:rPr lang="en-US" dirty="0" smtClean="0"/>
              <a:t>medical lobby</a:t>
            </a:r>
            <a:r>
              <a:rPr lang="en-US" dirty="0" smtClean="0"/>
              <a:t> </a:t>
            </a:r>
            <a:r>
              <a:rPr lang="en-US" dirty="0" smtClean="0"/>
              <a:t>wants to carve a huge loophole in the Data Protection </a:t>
            </a:r>
            <a:r>
              <a:rPr lang="en-US" dirty="0" smtClean="0"/>
              <a:t>Regulation</a:t>
            </a:r>
          </a:p>
          <a:p>
            <a:r>
              <a:rPr lang="en-US" dirty="0" smtClean="0"/>
              <a:t>In Britain, the NHS Information Centre wants to hoover everything up and build an empire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8892743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Take-away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/>
          </a:bodyPr>
          <a:lstStyle/>
          <a:p>
            <a:r>
              <a:rPr lang="en-US" dirty="0"/>
              <a:t>Think safety and privacy </a:t>
            </a:r>
            <a:r>
              <a:rPr lang="en-US" dirty="0" smtClean="0"/>
              <a:t>together</a:t>
            </a:r>
          </a:p>
          <a:p>
            <a:r>
              <a:rPr lang="en-US" dirty="0"/>
              <a:t>Scale matters! A national system with </a:t>
            </a:r>
            <a:r>
              <a:rPr lang="en-US" dirty="0" smtClean="0"/>
              <a:t>50,000,000 </a:t>
            </a:r>
            <a:r>
              <a:rPr lang="en-US" dirty="0"/>
              <a:t>records is too big a </a:t>
            </a:r>
            <a:r>
              <a:rPr lang="en-US" dirty="0" smtClean="0"/>
              <a:t>target</a:t>
            </a:r>
          </a:p>
          <a:p>
            <a:r>
              <a:rPr lang="en-US" dirty="0" smtClean="0"/>
              <a:t>It will also be cumbersome, fragile and unsafe</a:t>
            </a:r>
            <a:endParaRPr lang="en-US" dirty="0"/>
          </a:p>
          <a:p>
            <a:r>
              <a:rPr lang="en-US" dirty="0" smtClean="0"/>
              <a:t>Privacy failure will have real costs in safety and access especially for those most at risk</a:t>
            </a:r>
          </a:p>
          <a:p>
            <a:r>
              <a:rPr lang="en-US" dirty="0" smtClean="0"/>
              <a:t>Officials are ignoring Cameron’s promises</a:t>
            </a:r>
            <a:endParaRPr lang="en-US" dirty="0"/>
          </a:p>
          <a:p>
            <a:r>
              <a:rPr lang="en-US" dirty="0" smtClean="0"/>
              <a:t>Eventually a</a:t>
            </a:r>
            <a:r>
              <a:rPr lang="en-US" dirty="0" smtClean="0"/>
              <a:t> </a:t>
            </a:r>
            <a:r>
              <a:rPr lang="en-US" dirty="0" smtClean="0"/>
              <a:t>scandal </a:t>
            </a:r>
            <a:r>
              <a:rPr lang="en-US" dirty="0" smtClean="0"/>
              <a:t>will lead </a:t>
            </a:r>
            <a:r>
              <a:rPr lang="en-US" dirty="0" smtClean="0"/>
              <a:t>to public </a:t>
            </a:r>
            <a:r>
              <a:rPr lang="en-US" dirty="0" smtClean="0"/>
              <a:t>revolt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49490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We’ve been here before!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417637"/>
            <a:ext cx="8229600" cy="5303837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Big row in 1998 when a startup (</a:t>
            </a:r>
            <a:r>
              <a:rPr lang="en-US" dirty="0" err="1" smtClean="0"/>
              <a:t>DeCODE</a:t>
            </a:r>
            <a:r>
              <a:rPr lang="en-US" dirty="0" smtClean="0"/>
              <a:t>) offered the health service free IT systems in return for access to records for research</a:t>
            </a:r>
          </a:p>
          <a:p>
            <a:r>
              <a:rPr lang="en-US" dirty="0" smtClean="0"/>
              <a:t>Funding was from Swiss drug company Roche</a:t>
            </a:r>
          </a:p>
          <a:p>
            <a:r>
              <a:rPr lang="en-US" dirty="0" smtClean="0"/>
              <a:t>Records to be ‘de-identified’ by encrypting the social security number, but would be linked to genetic, family data</a:t>
            </a:r>
          </a:p>
          <a:p>
            <a:r>
              <a:rPr lang="en-US" dirty="0" smtClean="0"/>
              <a:t>Icelandic Medical Association got 11% of citizens to opt out</a:t>
            </a:r>
          </a:p>
          <a:p>
            <a:r>
              <a:rPr lang="en-US" dirty="0" smtClean="0"/>
              <a:t>Eventually the supreme court ruled the system should be opt-in, and the scheme collapsed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5055608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been here </a:t>
            </a:r>
            <a:r>
              <a:rPr lang="en-US" dirty="0" smtClean="0"/>
              <a:t>before (2)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69866"/>
            <a:ext cx="8229600" cy="5086484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European law based on s8 ECHR right to privacy, clarified in the I v Finland case</a:t>
            </a:r>
          </a:p>
          <a:p>
            <a:r>
              <a:rPr lang="en-US" dirty="0" err="1" smtClean="0"/>
              <a:t>Ms</a:t>
            </a:r>
            <a:r>
              <a:rPr lang="en-US" dirty="0" smtClean="0"/>
              <a:t> I was a nurse in Helsinki, and was HIV+</a:t>
            </a:r>
          </a:p>
          <a:p>
            <a:r>
              <a:rPr lang="en-US" dirty="0" smtClean="0"/>
              <a:t>Her hospital’s systems let all clinicians see all patients’ records</a:t>
            </a:r>
          </a:p>
          <a:p>
            <a:r>
              <a:rPr lang="en-US" dirty="0" smtClean="0"/>
              <a:t>So her colleagues noticed her status – and hounded her out of her job</a:t>
            </a:r>
          </a:p>
          <a:p>
            <a:r>
              <a:rPr lang="en-US" dirty="0" smtClean="0"/>
              <a:t>Finnish courts wouldn’t give her compensation but Strasbourg overruled them</a:t>
            </a:r>
          </a:p>
          <a:p>
            <a:r>
              <a:rPr lang="en-US" dirty="0" smtClean="0"/>
              <a:t>Now: we have the right to restrict our personal health information to the clinicians caring for us</a:t>
            </a:r>
          </a:p>
          <a:p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51640883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We’ve been here </a:t>
            </a:r>
            <a:r>
              <a:rPr lang="en-US" dirty="0" smtClean="0"/>
              <a:t>before (3)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/>
          </a:bodyPr>
          <a:lstStyle/>
          <a:p>
            <a:r>
              <a:rPr lang="en-US" dirty="0" smtClean="0"/>
              <a:t>Tony Blair ordered a “National </a:t>
            </a:r>
            <a:r>
              <a:rPr lang="en-US" dirty="0" err="1" smtClean="0"/>
              <a:t>Programme</a:t>
            </a:r>
            <a:r>
              <a:rPr lang="en-US" dirty="0" smtClean="0"/>
              <a:t> for IT” in the NHS in 2002</a:t>
            </a:r>
          </a:p>
          <a:p>
            <a:r>
              <a:rPr lang="en-US" dirty="0" smtClean="0"/>
              <a:t>Idea: replace all IT systems with standard </a:t>
            </a:r>
            <a:r>
              <a:rPr lang="en-US" dirty="0" smtClean="0"/>
              <a:t>ones, </a:t>
            </a:r>
            <a:r>
              <a:rPr lang="en-US" dirty="0" smtClean="0"/>
              <a:t>giving “a single electronic health record” with access for everyone with a “need to know”</a:t>
            </a:r>
          </a:p>
          <a:p>
            <a:r>
              <a:rPr lang="en-US" dirty="0" smtClean="0"/>
              <a:t>This </a:t>
            </a:r>
            <a:r>
              <a:rPr lang="en-US" dirty="0" smtClean="0"/>
              <a:t>became</a:t>
            </a:r>
            <a:r>
              <a:rPr lang="en-US" dirty="0" smtClean="0"/>
              <a:t> </a:t>
            </a:r>
            <a:r>
              <a:rPr lang="en-US" dirty="0" smtClean="0"/>
              <a:t>the biggest public-sector IT disaster in British history</a:t>
            </a:r>
          </a:p>
          <a:p>
            <a:r>
              <a:rPr lang="en-US" dirty="0" smtClean="0"/>
              <a:t>Billions wasted, suppliers dropped out, huge lawsuits, and the flagship software didn’t work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32526725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Assorted Things Going Wrong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Some stuff did get fielded though – over half of family doctors’ systems are now ‘hosted’ </a:t>
            </a:r>
          </a:p>
          <a:p>
            <a:r>
              <a:rPr lang="en-US" dirty="0" smtClean="0"/>
              <a:t>Some hospital systems that let receptionists read all patients’ psychiatric </a:t>
            </a:r>
            <a:r>
              <a:rPr lang="en-US" dirty="0" err="1" smtClean="0"/>
              <a:t>casenotes</a:t>
            </a:r>
            <a:endParaRPr lang="en-US" dirty="0" smtClean="0"/>
          </a:p>
          <a:p>
            <a:r>
              <a:rPr lang="en-US" dirty="0" smtClean="0"/>
              <a:t>There’s </a:t>
            </a:r>
            <a:r>
              <a:rPr lang="en-US" dirty="0" smtClean="0"/>
              <a:t>the PDS</a:t>
            </a:r>
            <a:r>
              <a:rPr lang="en-US" dirty="0" smtClean="0"/>
              <a:t> </a:t>
            </a:r>
            <a:r>
              <a:rPr lang="en-US" dirty="0" smtClean="0"/>
              <a:t>“address book” which </a:t>
            </a:r>
            <a:r>
              <a:rPr lang="en-US" dirty="0" smtClean="0"/>
              <a:t>gets abused </a:t>
            </a:r>
            <a:r>
              <a:rPr lang="en-US" dirty="0" smtClean="0"/>
              <a:t>– lawsuit pending from a woman who was traced by her ex-husband who broke her arm (No-one knew they could opt her out, or how)</a:t>
            </a:r>
          </a:p>
          <a:p>
            <a:r>
              <a:rPr lang="en-US" dirty="0" smtClean="0"/>
              <a:t>An emergency care record system </a:t>
            </a:r>
            <a:r>
              <a:rPr lang="en-US" dirty="0" smtClean="0"/>
              <a:t>in Scotland let </a:t>
            </a:r>
            <a:r>
              <a:rPr lang="en-US" dirty="0" smtClean="0"/>
              <a:t>curious people browse celebrities’ records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679317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Scope Creep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 smtClean="0"/>
              <a:t>We’ve had big tussles over ‘shared care’</a:t>
            </a:r>
          </a:p>
          <a:p>
            <a:r>
              <a:rPr lang="en-US" dirty="0" smtClean="0"/>
              <a:t>E.g.: giving social workers access to GP records in some areas has made young mums reluctant to discuss post-natal depression</a:t>
            </a:r>
          </a:p>
          <a:p>
            <a:r>
              <a:rPr lang="en-US" dirty="0" smtClean="0"/>
              <a:t>Big win: </a:t>
            </a:r>
            <a:r>
              <a:rPr lang="en-US" dirty="0" smtClean="0"/>
              <a:t>after</a:t>
            </a:r>
            <a:r>
              <a:rPr lang="en-US" dirty="0" smtClean="0"/>
              <a:t> </a:t>
            </a:r>
            <a:r>
              <a:rPr lang="en-US" dirty="0" smtClean="0"/>
              <a:t>the 2010 election, we killed the ‘</a:t>
            </a:r>
            <a:r>
              <a:rPr lang="en-US" dirty="0" err="1" smtClean="0"/>
              <a:t>childrens</a:t>
            </a:r>
            <a:r>
              <a:rPr lang="en-US" dirty="0" smtClean="0"/>
              <a:t>’ databases’ designed to share data between health, school, probation and social work </a:t>
            </a:r>
            <a:r>
              <a:rPr lang="en-US" dirty="0" smtClean="0"/>
              <a:t>(</a:t>
            </a:r>
            <a:r>
              <a:rPr lang="en-US" dirty="0" smtClean="0"/>
              <a:t>‘Database State’, Munro review</a:t>
            </a:r>
            <a:r>
              <a:rPr lang="en-US" dirty="0" smtClean="0"/>
              <a:t>)</a:t>
            </a:r>
          </a:p>
          <a:p>
            <a:r>
              <a:rPr lang="en-US" dirty="0" smtClean="0"/>
              <a:t>The NHS Information Centre now wants to revive the idea, but under its control</a:t>
            </a: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1751416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  <p:sp>
        <p:nvSpPr>
          <p:cNvPr id="69634" name="Rectangle 1026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Public </a:t>
            </a:r>
            <a:r>
              <a:rPr lang="en-US" dirty="0" smtClean="0"/>
              <a:t>Opinion</a:t>
            </a:r>
            <a:endParaRPr lang="en-US" dirty="0"/>
          </a:p>
        </p:txBody>
      </p:sp>
      <p:sp>
        <p:nvSpPr>
          <p:cNvPr id="69635" name="Rectangle 1027"/>
          <p:cNvSpPr>
            <a:spLocks noGrp="1" noChangeArrowheads="1"/>
          </p:cNvSpPr>
          <p:nvPr>
            <p:ph type="body" idx="1"/>
          </p:nvPr>
        </p:nvSpPr>
        <p:spPr>
          <a:xfrm>
            <a:off x="457200" y="1417638"/>
            <a:ext cx="8229600" cy="5080386"/>
          </a:xfrm>
        </p:spPr>
        <p:txBody>
          <a:bodyPr>
            <a:normAutofit/>
          </a:bodyPr>
          <a:lstStyle/>
          <a:p>
            <a:pPr>
              <a:lnSpc>
                <a:spcPct val="90000"/>
              </a:lnSpc>
            </a:pPr>
            <a:r>
              <a:rPr lang="en-US" sz="2800" dirty="0"/>
              <a:t>2,231 adults asked October 2006 on central records database with no opt </a:t>
            </a:r>
            <a:r>
              <a:rPr lang="en-US" sz="2800" dirty="0" smtClean="0"/>
              <a:t>out:</a:t>
            </a:r>
            <a:endParaRPr lang="en-US" sz="2800" dirty="0"/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 support		12%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support		15%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neither			</a:t>
            </a:r>
            <a:r>
              <a:rPr lang="en-US" sz="2800" dirty="0" smtClean="0"/>
              <a:t>	14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tend to oppose		17%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strongly oppose	</a:t>
            </a:r>
            <a:r>
              <a:rPr lang="en-US" sz="2800" dirty="0" smtClean="0"/>
              <a:t>36</a:t>
            </a:r>
            <a:r>
              <a:rPr lang="en-US" sz="2800" dirty="0"/>
              <a:t>%</a:t>
            </a:r>
          </a:p>
          <a:p>
            <a:pPr>
              <a:lnSpc>
                <a:spcPct val="90000"/>
              </a:lnSpc>
              <a:buFont typeface="Wingdings" charset="0"/>
              <a:buNone/>
            </a:pPr>
            <a:r>
              <a:rPr lang="en-US" sz="2800" dirty="0"/>
              <a:t>		</a:t>
            </a:r>
            <a:r>
              <a:rPr lang="en-US" sz="2800" dirty="0" smtClean="0"/>
              <a:t>don</a:t>
            </a:r>
            <a:r>
              <a:rPr lang="en-GB" sz="2800" dirty="0" smtClean="0">
                <a:latin typeface="Arial"/>
              </a:rPr>
              <a:t>’</a:t>
            </a:r>
            <a:r>
              <a:rPr lang="en-US" sz="2800" dirty="0" smtClean="0"/>
              <a:t>t </a:t>
            </a:r>
            <a:r>
              <a:rPr lang="en-US" sz="2800" dirty="0"/>
              <a:t>know			6</a:t>
            </a:r>
            <a:r>
              <a:rPr lang="en-US" sz="2800" dirty="0" smtClean="0"/>
              <a:t>%</a:t>
            </a:r>
          </a:p>
          <a:p>
            <a:pPr>
              <a:lnSpc>
                <a:spcPct val="90000"/>
              </a:lnSpc>
            </a:pPr>
            <a:r>
              <a:rPr lang="en-US" sz="2800" dirty="0" smtClean="0"/>
              <a:t>Several surveys since say the same: most  don’t want wide sharing, or research use without consent</a:t>
            </a:r>
          </a:p>
          <a:p>
            <a:pPr>
              <a:lnSpc>
                <a:spcPct val="90000"/>
              </a:lnSpc>
            </a:pPr>
            <a:r>
              <a:rPr lang="en-US" sz="2800" dirty="0"/>
              <a:t>And there’s the Catholic Bishops’ Conference</a:t>
            </a:r>
          </a:p>
        </p:txBody>
      </p:sp>
    </p:spTree>
    <p:extLst>
      <p:ext uri="{BB962C8B-B14F-4D97-AF65-F5344CB8AC3E}">
        <p14:creationId xmlns:p14="http://schemas.microsoft.com/office/powerpoint/2010/main" val="179936808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Secondary Uses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756150"/>
          </a:xfrm>
        </p:spPr>
        <p:txBody>
          <a:bodyPr>
            <a:normAutofit fontScale="92500" lnSpcReduction="10000"/>
          </a:bodyPr>
          <a:lstStyle/>
          <a:p>
            <a:r>
              <a:rPr lang="en-US" dirty="0" smtClean="0"/>
              <a:t>Cameron p</a:t>
            </a:r>
            <a:r>
              <a:rPr lang="en-US" dirty="0" smtClean="0"/>
              <a:t>olicy announced </a:t>
            </a:r>
            <a:r>
              <a:rPr lang="en-US" smtClean="0"/>
              <a:t>last January: </a:t>
            </a:r>
            <a:r>
              <a:rPr lang="en-US" dirty="0" smtClean="0"/>
              <a:t>make ‘</a:t>
            </a:r>
            <a:r>
              <a:rPr lang="en-US" dirty="0" err="1" smtClean="0"/>
              <a:t>anonymised</a:t>
            </a:r>
            <a:r>
              <a:rPr lang="en-US" dirty="0" smtClean="0"/>
              <a:t>’ data available to researchers, both academic and </a:t>
            </a:r>
            <a:r>
              <a:rPr lang="en-US" dirty="0" smtClean="0"/>
              <a:t>commercial, but with opt-our</a:t>
            </a:r>
            <a:endParaRPr lang="en-US" dirty="0" smtClean="0"/>
          </a:p>
          <a:p>
            <a:r>
              <a:rPr lang="en-US" dirty="0" smtClean="0"/>
              <a:t>We’ve </a:t>
            </a:r>
            <a:r>
              <a:rPr lang="en-US" dirty="0" smtClean="0"/>
              <a:t>already had a laptop stolen in London with 8.63m people’s </a:t>
            </a:r>
            <a:r>
              <a:rPr lang="en-US" dirty="0" err="1" smtClean="0"/>
              <a:t>anonymised</a:t>
            </a:r>
            <a:r>
              <a:rPr lang="en-US" dirty="0" smtClean="0"/>
              <a:t> records </a:t>
            </a:r>
            <a:r>
              <a:rPr lang="en-US" dirty="0" smtClean="0"/>
              <a:t>on it</a:t>
            </a:r>
          </a:p>
          <a:p>
            <a:r>
              <a:rPr lang="en-US" dirty="0" smtClean="0"/>
              <a:t>In September 2012</a:t>
            </a:r>
            <a:r>
              <a:rPr lang="en-US" dirty="0" smtClean="0"/>
              <a:t>, </a:t>
            </a:r>
            <a:r>
              <a:rPr lang="en-US" dirty="0" smtClean="0"/>
              <a:t>CPRD went live – a gateway for making </a:t>
            </a:r>
            <a:r>
              <a:rPr lang="en-US" dirty="0" err="1" smtClean="0"/>
              <a:t>an</a:t>
            </a:r>
            <a:r>
              <a:rPr lang="en-US" dirty="0" err="1" smtClean="0"/>
              <a:t>onymised</a:t>
            </a:r>
            <a:r>
              <a:rPr lang="en-US" dirty="0" smtClean="0"/>
              <a:t> </a:t>
            </a:r>
            <a:r>
              <a:rPr lang="en-US" dirty="0" smtClean="0"/>
              <a:t>data available from both primary and secondary </a:t>
            </a:r>
            <a:r>
              <a:rPr lang="en-US" dirty="0" smtClean="0"/>
              <a:t>care</a:t>
            </a:r>
          </a:p>
          <a:p>
            <a:r>
              <a:rPr lang="en-US" dirty="0" smtClean="0"/>
              <a:t>From April 1, GPES </a:t>
            </a:r>
            <a:r>
              <a:rPr lang="en-US" dirty="0" err="1" smtClean="0"/>
              <a:t>hoovering</a:t>
            </a:r>
            <a:r>
              <a:rPr lang="en-US" dirty="0" smtClean="0"/>
              <a:t> stuff up to the IC</a:t>
            </a:r>
            <a:endParaRPr lang="en-US" dirty="0" smtClean="0"/>
          </a:p>
          <a:p>
            <a:r>
              <a:rPr lang="en-US" dirty="0" smtClean="0"/>
              <a:t>So: how easy is it </a:t>
            </a:r>
            <a:r>
              <a:rPr lang="en-US" dirty="0"/>
              <a:t>to </a:t>
            </a:r>
            <a:r>
              <a:rPr lang="en-US" dirty="0" err="1"/>
              <a:t>anonymise</a:t>
            </a:r>
            <a:r>
              <a:rPr lang="en-US" dirty="0"/>
              <a:t> health </a:t>
            </a:r>
            <a:r>
              <a:rPr lang="en-US" dirty="0" smtClean="0"/>
              <a:t>records?</a:t>
            </a:r>
            <a:endParaRPr lang="en-US" dirty="0"/>
          </a:p>
          <a:p>
            <a:endParaRPr lang="en-US" dirty="0" smtClean="0"/>
          </a:p>
          <a:p>
            <a:pPr marL="0" indent="0">
              <a:buNone/>
            </a:pPr>
            <a:endParaRPr lang="en-US" dirty="0" smtClean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GB" smtClean="0"/>
              <a:t>London, April 24 2013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36170866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3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7518</TotalTime>
  <Words>1391</Words>
  <Application>Microsoft Macintosh PowerPoint</Application>
  <PresentationFormat>On-screen Show (4:3)</PresentationFormat>
  <Paragraphs>147</Paragraphs>
  <Slides>20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1" baseType="lpstr">
      <vt:lpstr>Office Theme</vt:lpstr>
      <vt:lpstr>Online patient records – safety and privacy</vt:lpstr>
      <vt:lpstr>Synopsis</vt:lpstr>
      <vt:lpstr>We’ve been here before!</vt:lpstr>
      <vt:lpstr>We’ve been here before (2)</vt:lpstr>
      <vt:lpstr>We’ve been here before (3)</vt:lpstr>
      <vt:lpstr>Assorted Things Going Wrong</vt:lpstr>
      <vt:lpstr>Scope Creep</vt:lpstr>
      <vt:lpstr>Public Opinion</vt:lpstr>
      <vt:lpstr>Secondary Uses</vt:lpstr>
      <vt:lpstr>Advocating anonymisation</vt:lpstr>
      <vt:lpstr>Inference Control</vt:lpstr>
      <vt:lpstr>Inference Control (2)</vt:lpstr>
      <vt:lpstr>Inference Control (3)</vt:lpstr>
      <vt:lpstr>Inference Control (4)</vt:lpstr>
      <vt:lpstr>Inference Control (5)</vt:lpstr>
      <vt:lpstr>Next problem – rogue officials</vt:lpstr>
      <vt:lpstr>Transparency</vt:lpstr>
      <vt:lpstr>The Coming Policy Tussle</vt:lpstr>
      <vt:lpstr>Problems building in Europe</vt:lpstr>
      <vt:lpstr>Take-away</vt:lpstr>
    </vt:vector>
  </TitlesOfParts>
  <Company/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Lessons from Europe</dc:title>
  <dc:creator>Office 2004 Test Drive User</dc:creator>
  <cp:lastModifiedBy>Office 2004 Test Drive User</cp:lastModifiedBy>
  <cp:revision>78</cp:revision>
  <dcterms:created xsi:type="dcterms:W3CDTF">2012-06-02T13:02:18Z</dcterms:created>
  <dcterms:modified xsi:type="dcterms:W3CDTF">2013-04-24T09:51:11Z</dcterms:modified>
</cp:coreProperties>
</file>